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CA549-2B6D-4965-9C1A-FC911E6B7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5072F6-E07B-4BAC-A510-C553B5198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82518-A1EF-423D-82CB-083D8132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C35B2-BE40-43B7-B384-863F3349A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320BB-06E1-40DA-9805-5EA7088C2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0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B1C49-8CC6-4367-87EA-505A6235C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1DB666-ADD0-4615-88DC-E1FB680FC1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9E8AE-CC01-4409-AB1C-EBD13D716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1A4B0-1D70-40EB-918D-44A6FAB05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DE653-D231-4948-B37A-58FDBA2E4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42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D01C44-D4AC-4021-9589-0AFE510EF7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96745-32BE-4F78-9D71-3CFDD5565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9F0D6-9D66-4EFE-BF33-EC7F09E5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80B36-CE50-40CB-B02B-3C8C288CA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0CEAC-4757-469E-B711-ADC576D88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4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925A-926B-47FB-99C0-19F8D231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7C6BF-0B7C-4194-A66A-7A85FC3AD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A9EA5-6785-40F0-9498-C3BE56B3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0EC51-AD30-4B26-9CD5-2C3479774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DF65-524B-41C9-A573-C43C85706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5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5160C-A47C-4419-927E-7238B5E29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0EDD6-E094-432D-9087-62E034725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2A01-2EC0-4DE0-A94E-C421EC1E3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34FA8-6A30-401B-8738-639EA2C3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121AB-51D9-4BEC-A0CF-38C893B88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4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9A9D2-79D1-4FB0-B8DB-3C0FFC8BD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46B00-4FF5-4ABF-B6AB-72258C0EBE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D38F0E-D6C4-4DC4-AA18-6F5E2EB17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6E5CF-ED9D-48FA-9117-BD49270F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A3569-883B-4AE7-BD73-CBAABB118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27818-E70F-4379-9FD6-614F0334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12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5E3CF-8271-4B14-AE6A-48ACD511C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569D1-C89D-4DCD-A23E-E5208C436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7F901-E92E-42B4-89BF-04A0EBE660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642C7D-E8B0-4AA1-ADA6-30D8C4792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819376-A528-4B3F-B8A8-9050D8AB07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F45A39-704D-4EA5-B71E-95D55EC19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2C1924-DD24-4989-8C56-444F83B7A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5B4011-FE8B-43A1-97C6-40956E0E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16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11491-FD9B-487D-B826-AEAFB3868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D488E6-20F2-4CD6-BF9A-D310313C2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B9F45-F400-47C3-908E-5A679B991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2C6301-C31E-484C-A2CC-D3CBB2B3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53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664820-CD2B-40B0-9137-E1046F761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37ED88-76F0-4C4B-9322-4883734D3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90DC5D-34E1-434A-B0CE-617E6F5E1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45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D0354-6068-4967-93DE-02E215E8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28381-86F7-4878-9ECB-ADDC890FC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5D9069-11DC-4DC2-9AD4-FAA9CB8E9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3E807-102B-4F9B-95D5-C13BD2D97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C8217-1FF7-4C8C-BAE7-97BD7AAF2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B4F347-ADE6-42A3-9E06-07A055ED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6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77A3F-89DF-4A0C-8D9C-138431B6F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94A289-669F-4877-B1B1-4A23329874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BA883-BF72-4913-81E8-5845D9ECFE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0D010-3C8A-4AC0-B0D3-8E8C08DD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09F44-CBAF-45D6-8A09-706D2E1D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7EC3B-6440-4538-982F-DF628891F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6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94B38B-A05C-4D73-9C2D-EC6331225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81EB5-47B2-454F-8124-539E7AA4E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D650A-3091-474C-8A29-4A766C24D7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3B88-EA1A-43DD-A724-AA731E91C572}" type="datetimeFigureOut">
              <a:rPr lang="en-GB" smtClean="0"/>
              <a:t>01/01/2021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58679-CB6A-48B0-BFD2-8CD398761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45A5E-BFCC-406D-B0CE-7DC5A83D4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3D994-1CC9-4A08-9CCE-C99D4A5F5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3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B0539048-13F0-4467-9F6C-AC6587581DB1}"/>
              </a:ext>
            </a:extLst>
          </p:cNvPr>
          <p:cNvSpPr/>
          <p:nvPr/>
        </p:nvSpPr>
        <p:spPr>
          <a:xfrm>
            <a:off x="1419138" y="3229062"/>
            <a:ext cx="258660" cy="370514"/>
          </a:xfrm>
          <a:prstGeom prst="wedgeRectCallout">
            <a:avLst>
              <a:gd name="adj1" fmla="val -24269"/>
              <a:gd name="adj2" fmla="val 3714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A12AD7BB-D3ED-43EA-A145-1998A9C51370}"/>
              </a:ext>
            </a:extLst>
          </p:cNvPr>
          <p:cNvCxnSpPr>
            <a:cxnSpLocks/>
            <a:stCxn id="3" idx="0"/>
          </p:cNvCxnSpPr>
          <p:nvPr/>
        </p:nvCxnSpPr>
        <p:spPr>
          <a:xfrm rot="5400000" flipH="1" flipV="1">
            <a:off x="1693179" y="2841771"/>
            <a:ext cx="242581" cy="532002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6275283F-9A00-400A-AB52-B943E4E37760}"/>
              </a:ext>
            </a:extLst>
          </p:cNvPr>
          <p:cNvSpPr/>
          <p:nvPr/>
        </p:nvSpPr>
        <p:spPr>
          <a:xfrm rot="5400000">
            <a:off x="1958830" y="1581325"/>
            <a:ext cx="3053592" cy="2810312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DFF19F-0E84-47D1-BEAF-DE81C1218FAC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1548468" y="3599576"/>
            <a:ext cx="3495" cy="3013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0C5AE0C-9EBA-4EBD-8E9C-2102B5173D36}"/>
              </a:ext>
            </a:extLst>
          </p:cNvPr>
          <p:cNvSpPr/>
          <p:nvPr/>
        </p:nvSpPr>
        <p:spPr>
          <a:xfrm rot="10800000">
            <a:off x="1469472" y="3888297"/>
            <a:ext cx="159391" cy="1593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F5E062BE-12A5-4147-BA0C-E613DA4EDEC5}"/>
              </a:ext>
            </a:extLst>
          </p:cNvPr>
          <p:cNvSpPr/>
          <p:nvPr/>
        </p:nvSpPr>
        <p:spPr>
          <a:xfrm>
            <a:off x="2364640" y="3243743"/>
            <a:ext cx="258660" cy="370514"/>
          </a:xfrm>
          <a:prstGeom prst="wedgeRectCallout">
            <a:avLst>
              <a:gd name="adj1" fmla="val -24269"/>
              <a:gd name="adj2" fmla="val 3714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8B33AAA-98A4-4A2D-B7BA-D5A50DE19131}"/>
              </a:ext>
            </a:extLst>
          </p:cNvPr>
          <p:cNvCxnSpPr>
            <a:stCxn id="10" idx="3"/>
            <a:endCxn id="14" idx="0"/>
          </p:cNvCxnSpPr>
          <p:nvPr/>
        </p:nvCxnSpPr>
        <p:spPr>
          <a:xfrm rot="10800000" flipH="1" flipV="1">
            <a:off x="2080470" y="2986481"/>
            <a:ext cx="413500" cy="257262"/>
          </a:xfrm>
          <a:prstGeom prst="bentConnector4">
            <a:avLst>
              <a:gd name="adj1" fmla="val 1046"/>
              <a:gd name="adj2" fmla="val -349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0BC77D68-D204-4411-8436-1B961D0DB650}"/>
              </a:ext>
            </a:extLst>
          </p:cNvPr>
          <p:cNvSpPr/>
          <p:nvPr/>
        </p:nvSpPr>
        <p:spPr>
          <a:xfrm rot="10800000">
            <a:off x="2414274" y="3876277"/>
            <a:ext cx="159391" cy="1593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7233A19-4A0C-4F4E-8C3A-C69E4D007AC3}"/>
              </a:ext>
            </a:extLst>
          </p:cNvPr>
          <p:cNvCxnSpPr/>
          <p:nvPr/>
        </p:nvCxnSpPr>
        <p:spPr>
          <a:xfrm>
            <a:off x="2493969" y="3618330"/>
            <a:ext cx="3495" cy="3013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FD298D03-661E-49B2-AF9F-52F3BD6DDF1D}"/>
              </a:ext>
            </a:extLst>
          </p:cNvPr>
          <p:cNvSpPr/>
          <p:nvPr/>
        </p:nvSpPr>
        <p:spPr>
          <a:xfrm>
            <a:off x="2762025" y="2709331"/>
            <a:ext cx="852605" cy="8319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tx1"/>
                </a:solidFill>
              </a:rPr>
              <a:t>I</a:t>
            </a:r>
            <a:r>
              <a:rPr lang="en-GB" sz="1400" baseline="-25000" dirty="0" err="1">
                <a:solidFill>
                  <a:schemeClr val="tx1"/>
                </a:solidFill>
              </a:rPr>
              <a:t>noise</a:t>
            </a:r>
            <a:r>
              <a:rPr lang="en-GB" sz="2000" b="1" dirty="0" err="1">
                <a:solidFill>
                  <a:schemeClr val="tx1"/>
                </a:solidFill>
              </a:rPr>
              <a:t>.</a:t>
            </a:r>
            <a:r>
              <a:rPr lang="en-GB" sz="1400" dirty="0" err="1">
                <a:solidFill>
                  <a:schemeClr val="tx1"/>
                </a:solidFill>
              </a:rPr>
              <a:t>R</a:t>
            </a:r>
            <a:r>
              <a:rPr lang="en-GB" sz="1400" baseline="-25000" dirty="0" err="1">
                <a:solidFill>
                  <a:schemeClr val="tx1"/>
                </a:solidFill>
              </a:rPr>
              <a:t>ld</a:t>
            </a:r>
            <a:endParaRPr lang="en-GB" sz="1400" baseline="-25000" dirty="0">
              <a:solidFill>
                <a:schemeClr val="tx1"/>
              </a:solidFill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2464C0CA-C770-4BC3-9B73-842468C392EE}"/>
              </a:ext>
            </a:extLst>
          </p:cNvPr>
          <p:cNvSpPr/>
          <p:nvPr/>
        </p:nvSpPr>
        <p:spPr>
          <a:xfrm rot="5400000">
            <a:off x="7711580" y="1624989"/>
            <a:ext cx="3053592" cy="2810312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5B1E22D-4818-4DC1-AF58-07C498A69B4A}"/>
              </a:ext>
            </a:extLst>
          </p:cNvPr>
          <p:cNvCxnSpPr>
            <a:cxnSpLocks/>
            <a:stCxn id="10" idx="0"/>
            <a:endCxn id="38" idx="2"/>
          </p:cNvCxnSpPr>
          <p:nvPr/>
        </p:nvCxnSpPr>
        <p:spPr>
          <a:xfrm>
            <a:off x="4890782" y="2986481"/>
            <a:ext cx="1515335" cy="218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FE9A815-298B-49AB-9B5D-8EF1781975FD}"/>
              </a:ext>
            </a:extLst>
          </p:cNvPr>
          <p:cNvCxnSpPr>
            <a:cxnSpLocks/>
          </p:cNvCxnSpPr>
          <p:nvPr/>
        </p:nvCxnSpPr>
        <p:spPr>
          <a:xfrm>
            <a:off x="10643532" y="3030145"/>
            <a:ext cx="6189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3CE96582-56A6-40F6-B9F4-E75846DB3B23}"/>
              </a:ext>
            </a:extLst>
          </p:cNvPr>
          <p:cNvSpPr/>
          <p:nvPr/>
        </p:nvSpPr>
        <p:spPr>
          <a:xfrm>
            <a:off x="6406117" y="2634984"/>
            <a:ext cx="786006" cy="74665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 err="1">
                <a:solidFill>
                  <a:schemeClr val="tx1"/>
                </a:solidFill>
              </a:rPr>
              <a:t>E</a:t>
            </a:r>
            <a:r>
              <a:rPr lang="en-GB" sz="1400" b="1" i="1" baseline="-25000" dirty="0" err="1">
                <a:solidFill>
                  <a:schemeClr val="tx1"/>
                </a:solidFill>
              </a:rPr>
              <a:t>nmm</a:t>
            </a:r>
            <a:endParaRPr lang="en-GB" sz="1400" b="1" i="1" baseline="-25000" dirty="0">
              <a:solidFill>
                <a:schemeClr val="tx1"/>
              </a:solidFill>
            </a:endParaRPr>
          </a:p>
          <a:p>
            <a:pPr algn="ctr"/>
            <a:r>
              <a:rPr lang="en-GB" sz="1100" b="1" i="1" dirty="0">
                <a:solidFill>
                  <a:schemeClr val="tx1"/>
                </a:solidFill>
              </a:rPr>
              <a:t>=1.6nV/√Hz</a:t>
            </a:r>
          </a:p>
        </p:txBody>
      </p:sp>
      <p:sp>
        <p:nvSpPr>
          <p:cNvPr id="45" name="Speech Bubble: Rectangle 44">
            <a:extLst>
              <a:ext uri="{FF2B5EF4-FFF2-40B4-BE49-F238E27FC236}">
                <a16:creationId xmlns:a16="http://schemas.microsoft.com/office/drawing/2014/main" id="{7B2AF3D1-7297-4E23-BB59-87E516CA748F}"/>
              </a:ext>
            </a:extLst>
          </p:cNvPr>
          <p:cNvSpPr/>
          <p:nvPr/>
        </p:nvSpPr>
        <p:spPr>
          <a:xfrm>
            <a:off x="2493969" y="287658"/>
            <a:ext cx="2672335" cy="601268"/>
          </a:xfrm>
          <a:prstGeom prst="wedgeRectCallout">
            <a:avLst>
              <a:gd name="adj1" fmla="val -25778"/>
              <a:gd name="adj2" fmla="val 268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MC Head Amp</a:t>
            </a:r>
          </a:p>
          <a:p>
            <a:pPr algn="ctr"/>
            <a:r>
              <a:rPr lang="en-GB" dirty="0" err="1">
                <a:solidFill>
                  <a:schemeClr val="tx1"/>
                </a:solidFill>
              </a:rPr>
              <a:t>V</a:t>
            </a:r>
            <a:r>
              <a:rPr lang="en-GB" baseline="-25000" dirty="0" err="1">
                <a:solidFill>
                  <a:schemeClr val="tx1"/>
                </a:solidFill>
              </a:rPr>
              <a:t>noisemc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dirty="0" err="1">
                <a:solidFill>
                  <a:schemeClr val="tx1"/>
                </a:solidFill>
              </a:rPr>
              <a:t>I</a:t>
            </a:r>
            <a:r>
              <a:rPr lang="en-GB" baseline="-25000" dirty="0" err="1">
                <a:solidFill>
                  <a:schemeClr val="tx1"/>
                </a:solidFill>
              </a:rPr>
              <a:t>noise</a:t>
            </a:r>
            <a:r>
              <a:rPr lang="en-GB" dirty="0">
                <a:solidFill>
                  <a:schemeClr val="tx1"/>
                </a:solidFill>
              </a:rPr>
              <a:t>*494</a:t>
            </a:r>
          </a:p>
        </p:txBody>
      </p: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0C7C95E2-5EBB-4860-A089-91033488938F}"/>
              </a:ext>
            </a:extLst>
          </p:cNvPr>
          <p:cNvSpPr/>
          <p:nvPr/>
        </p:nvSpPr>
        <p:spPr>
          <a:xfrm>
            <a:off x="8627540" y="287658"/>
            <a:ext cx="1636975" cy="601268"/>
          </a:xfrm>
          <a:prstGeom prst="wedgeRectCallout">
            <a:avLst>
              <a:gd name="adj1" fmla="val -25778"/>
              <a:gd name="adj2" fmla="val 268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MM EQ Amp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Av = 63x</a:t>
            </a:r>
          </a:p>
        </p:txBody>
      </p:sp>
      <p:sp>
        <p:nvSpPr>
          <p:cNvPr id="52" name="Speech Bubble: Rectangle 51">
            <a:extLst>
              <a:ext uri="{FF2B5EF4-FFF2-40B4-BE49-F238E27FC236}">
                <a16:creationId xmlns:a16="http://schemas.microsoft.com/office/drawing/2014/main" id="{A76E68EA-2C30-48C7-96D3-95A35565ACC8}"/>
              </a:ext>
            </a:extLst>
          </p:cNvPr>
          <p:cNvSpPr/>
          <p:nvPr/>
        </p:nvSpPr>
        <p:spPr>
          <a:xfrm rot="16200000">
            <a:off x="845393" y="3225704"/>
            <a:ext cx="784521" cy="377228"/>
          </a:xfrm>
          <a:prstGeom prst="wedgeRectCallout">
            <a:avLst>
              <a:gd name="adj1" fmla="val -25778"/>
              <a:gd name="adj2" fmla="val 268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47 Ohms</a:t>
            </a:r>
          </a:p>
        </p:txBody>
      </p:sp>
      <p:sp>
        <p:nvSpPr>
          <p:cNvPr id="53" name="Speech Bubble: Rectangle 52">
            <a:extLst>
              <a:ext uri="{FF2B5EF4-FFF2-40B4-BE49-F238E27FC236}">
                <a16:creationId xmlns:a16="http://schemas.microsoft.com/office/drawing/2014/main" id="{3763F88B-39AB-4BCE-8E46-C536FAF84D4B}"/>
              </a:ext>
            </a:extLst>
          </p:cNvPr>
          <p:cNvSpPr/>
          <p:nvPr/>
        </p:nvSpPr>
        <p:spPr>
          <a:xfrm rot="16200000">
            <a:off x="1761881" y="3287175"/>
            <a:ext cx="891286" cy="377228"/>
          </a:xfrm>
          <a:prstGeom prst="wedgeRectCallout">
            <a:avLst>
              <a:gd name="adj1" fmla="val -25778"/>
              <a:gd name="adj2" fmla="val 268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3.25 Ohms</a:t>
            </a:r>
          </a:p>
        </p:txBody>
      </p:sp>
      <p:sp>
        <p:nvSpPr>
          <p:cNvPr id="56" name="Speech Bubble: Rectangle 55">
            <a:extLst>
              <a:ext uri="{FF2B5EF4-FFF2-40B4-BE49-F238E27FC236}">
                <a16:creationId xmlns:a16="http://schemas.microsoft.com/office/drawing/2014/main" id="{6B30942A-E058-4A64-895E-DAF7A4F9C08A}"/>
              </a:ext>
            </a:extLst>
          </p:cNvPr>
          <p:cNvSpPr/>
          <p:nvPr/>
        </p:nvSpPr>
        <p:spPr>
          <a:xfrm>
            <a:off x="5190754" y="3631248"/>
            <a:ext cx="258660" cy="370514"/>
          </a:xfrm>
          <a:prstGeom prst="wedgeRectCallout">
            <a:avLst>
              <a:gd name="adj1" fmla="val -24269"/>
              <a:gd name="adj2" fmla="val 3714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497B39D-D346-4549-9B82-C9AFC30AF876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5320084" y="4001762"/>
            <a:ext cx="3495" cy="3013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313F9DE5-98D6-4898-BF06-1AB0755CB499}"/>
              </a:ext>
            </a:extLst>
          </p:cNvPr>
          <p:cNvSpPr/>
          <p:nvPr/>
        </p:nvSpPr>
        <p:spPr>
          <a:xfrm rot="10800000">
            <a:off x="5241088" y="4299814"/>
            <a:ext cx="159391" cy="1593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34ECBBA-533A-4356-A94E-0630AB0CC6D1}"/>
              </a:ext>
            </a:extLst>
          </p:cNvPr>
          <p:cNvCxnSpPr>
            <a:cxnSpLocks/>
          </p:cNvCxnSpPr>
          <p:nvPr/>
        </p:nvCxnSpPr>
        <p:spPr>
          <a:xfrm>
            <a:off x="5320084" y="2986481"/>
            <a:ext cx="6881" cy="644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peech Bubble: Rectangle 60">
            <a:extLst>
              <a:ext uri="{FF2B5EF4-FFF2-40B4-BE49-F238E27FC236}">
                <a16:creationId xmlns:a16="http://schemas.microsoft.com/office/drawing/2014/main" id="{3A6E8D13-BEEE-4160-B5ED-14BCEDA4E6C5}"/>
              </a:ext>
            </a:extLst>
          </p:cNvPr>
          <p:cNvSpPr/>
          <p:nvPr/>
        </p:nvSpPr>
        <p:spPr>
          <a:xfrm>
            <a:off x="4803824" y="3674716"/>
            <a:ext cx="453850" cy="294054"/>
          </a:xfrm>
          <a:prstGeom prst="wedgeRectCallout">
            <a:avLst>
              <a:gd name="adj1" fmla="val -25778"/>
              <a:gd name="adj2" fmla="val 2680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>
                <a:solidFill>
                  <a:schemeClr val="tx1"/>
                </a:solidFill>
              </a:rPr>
              <a:t>R</a:t>
            </a:r>
            <a:r>
              <a:rPr lang="en-GB" sz="1400" b="1" baseline="-25000" dirty="0" err="1">
                <a:solidFill>
                  <a:schemeClr val="tx1"/>
                </a:solidFill>
              </a:rPr>
              <a:t>ld</a:t>
            </a:r>
            <a:endParaRPr lang="en-GB" sz="1400" b="1" baseline="-25000" dirty="0">
              <a:solidFill>
                <a:schemeClr val="tx1"/>
              </a:solidFill>
            </a:endParaRP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014A24CE-8EB3-4227-88B4-94E4CC4E1A34}"/>
              </a:ext>
            </a:extLst>
          </p:cNvPr>
          <p:cNvCxnSpPr>
            <a:cxnSpLocks/>
            <a:stCxn id="22" idx="0"/>
            <a:endCxn id="10" idx="0"/>
          </p:cNvCxnSpPr>
          <p:nvPr/>
        </p:nvCxnSpPr>
        <p:spPr>
          <a:xfrm rot="16200000" flipH="1">
            <a:off x="3900980" y="1996679"/>
            <a:ext cx="277150" cy="1702454"/>
          </a:xfrm>
          <a:prstGeom prst="bentConnector4">
            <a:avLst>
              <a:gd name="adj1" fmla="val -62695"/>
              <a:gd name="adj2" fmla="val 3581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Speech Bubble: Rectangle 71">
            <a:extLst>
              <a:ext uri="{FF2B5EF4-FFF2-40B4-BE49-F238E27FC236}">
                <a16:creationId xmlns:a16="http://schemas.microsoft.com/office/drawing/2014/main" id="{8B7D66B5-6D25-41C7-BB40-5D32EBE8B8A7}"/>
              </a:ext>
            </a:extLst>
          </p:cNvPr>
          <p:cNvSpPr/>
          <p:nvPr/>
        </p:nvSpPr>
        <p:spPr>
          <a:xfrm>
            <a:off x="10415054" y="2331915"/>
            <a:ext cx="1075888" cy="404455"/>
          </a:xfrm>
          <a:prstGeom prst="wedgeRectCallout">
            <a:avLst>
              <a:gd name="adj1" fmla="val -11650"/>
              <a:gd name="adj2" fmla="val 89865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err="1">
                <a:solidFill>
                  <a:schemeClr val="tx1"/>
                </a:solidFill>
              </a:rPr>
              <a:t>V</a:t>
            </a:r>
            <a:r>
              <a:rPr lang="en-GB" sz="1400" i="1" baseline="-25000" dirty="0" err="1">
                <a:solidFill>
                  <a:schemeClr val="tx1"/>
                </a:solidFill>
              </a:rPr>
              <a:t>noiseout</a:t>
            </a:r>
            <a:endParaRPr lang="en-GB" sz="1400" i="1" baseline="-25000" dirty="0">
              <a:solidFill>
                <a:schemeClr val="tx1"/>
              </a:solidFill>
            </a:endParaRPr>
          </a:p>
        </p:txBody>
      </p:sp>
      <p:sp>
        <p:nvSpPr>
          <p:cNvPr id="74" name="Speech Bubble: Rectangle 73">
            <a:extLst>
              <a:ext uri="{FF2B5EF4-FFF2-40B4-BE49-F238E27FC236}">
                <a16:creationId xmlns:a16="http://schemas.microsoft.com/office/drawing/2014/main" id="{9ACFD995-466E-405C-8C82-2806C1F73A63}"/>
              </a:ext>
            </a:extLst>
          </p:cNvPr>
          <p:cNvSpPr/>
          <p:nvPr/>
        </p:nvSpPr>
        <p:spPr>
          <a:xfrm>
            <a:off x="4847717" y="2331916"/>
            <a:ext cx="951614" cy="404455"/>
          </a:xfrm>
          <a:prstGeom prst="wedgeRectCallout">
            <a:avLst>
              <a:gd name="adj1" fmla="val -15888"/>
              <a:gd name="adj2" fmla="val 97555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err="1">
                <a:solidFill>
                  <a:schemeClr val="tx1"/>
                </a:solidFill>
              </a:rPr>
              <a:t>V</a:t>
            </a:r>
            <a:r>
              <a:rPr lang="en-GB" sz="1400" i="1" baseline="-25000" dirty="0" err="1">
                <a:solidFill>
                  <a:schemeClr val="tx1"/>
                </a:solidFill>
              </a:rPr>
              <a:t>noisemc</a:t>
            </a:r>
            <a:endParaRPr lang="en-GB" sz="1400" i="1" baseline="-25000" dirty="0">
              <a:solidFill>
                <a:schemeClr val="tx1"/>
              </a:solidFill>
            </a:endParaRPr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306039BA-8CCE-4093-AC5D-1A6AC0A5750F}"/>
              </a:ext>
            </a:extLst>
          </p:cNvPr>
          <p:cNvSpPr/>
          <p:nvPr/>
        </p:nvSpPr>
        <p:spPr>
          <a:xfrm rot="10800000">
            <a:off x="3084573" y="3639818"/>
            <a:ext cx="159391" cy="15939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C1EF55C1-99F0-4169-BB08-584F29552062}"/>
              </a:ext>
            </a:extLst>
          </p:cNvPr>
          <p:cNvCxnSpPr>
            <a:cxnSpLocks/>
          </p:cNvCxnSpPr>
          <p:nvPr/>
        </p:nvCxnSpPr>
        <p:spPr>
          <a:xfrm>
            <a:off x="3167763" y="3541263"/>
            <a:ext cx="0" cy="1419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BE05A83A-B61B-45DF-B3E3-C88891D1DD0C}"/>
              </a:ext>
            </a:extLst>
          </p:cNvPr>
          <p:cNvCxnSpPr/>
          <p:nvPr/>
        </p:nvCxnSpPr>
        <p:spPr>
          <a:xfrm rot="5400000" flipH="1" flipV="1">
            <a:off x="980071" y="2921806"/>
            <a:ext cx="1092545" cy="920129"/>
          </a:xfrm>
          <a:prstGeom prst="bentConnector3">
            <a:avLst>
              <a:gd name="adj1" fmla="val 9991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peech Bubble: Rectangle 36">
            <a:extLst>
              <a:ext uri="{FF2B5EF4-FFF2-40B4-BE49-F238E27FC236}">
                <a16:creationId xmlns:a16="http://schemas.microsoft.com/office/drawing/2014/main" id="{8A132098-BC97-45EB-9EF9-0BE7D49608C3}"/>
              </a:ext>
            </a:extLst>
          </p:cNvPr>
          <p:cNvSpPr/>
          <p:nvPr/>
        </p:nvSpPr>
        <p:spPr>
          <a:xfrm>
            <a:off x="533188" y="1350628"/>
            <a:ext cx="1320895" cy="986322"/>
          </a:xfrm>
          <a:prstGeom prst="wedgeRectCallout">
            <a:avLst>
              <a:gd name="adj1" fmla="val 25821"/>
              <a:gd name="adj2" fmla="val 89501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Input resistance noise current </a:t>
            </a:r>
            <a:r>
              <a:rPr lang="en-GB" sz="1400" i="1" dirty="0" err="1">
                <a:solidFill>
                  <a:schemeClr val="tx1"/>
                </a:solidFill>
              </a:rPr>
              <a:t>I</a:t>
            </a:r>
            <a:r>
              <a:rPr lang="en-GB" sz="1400" i="1" baseline="-25000" dirty="0" err="1">
                <a:solidFill>
                  <a:schemeClr val="tx1"/>
                </a:solidFill>
              </a:rPr>
              <a:t>noise</a:t>
            </a:r>
            <a:endParaRPr lang="en-GB" sz="1400" i="1" baseline="-25000" dirty="0">
              <a:solidFill>
                <a:schemeClr val="tx1"/>
              </a:solidFill>
            </a:endParaRPr>
          </a:p>
        </p:txBody>
      </p:sp>
      <p:sp>
        <p:nvSpPr>
          <p:cNvPr id="41" name="Speech Bubble: Rectangle 40">
            <a:extLst>
              <a:ext uri="{FF2B5EF4-FFF2-40B4-BE49-F238E27FC236}">
                <a16:creationId xmlns:a16="http://schemas.microsoft.com/office/drawing/2014/main" id="{1CC95F90-5A0F-4CB8-BAD7-B12D4AA74106}"/>
              </a:ext>
            </a:extLst>
          </p:cNvPr>
          <p:cNvSpPr/>
          <p:nvPr/>
        </p:nvSpPr>
        <p:spPr>
          <a:xfrm>
            <a:off x="2803045" y="4213874"/>
            <a:ext cx="1902285" cy="1184441"/>
          </a:xfrm>
          <a:prstGeom prst="wedgeRectCallout">
            <a:avLst>
              <a:gd name="adj1" fmla="val 70864"/>
              <a:gd name="adj2" fmla="val -63821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tx1"/>
                </a:solidFill>
              </a:rPr>
              <a:t>R</a:t>
            </a:r>
            <a:r>
              <a:rPr lang="en-GB" sz="1400" baseline="-25000" dirty="0" err="1">
                <a:solidFill>
                  <a:schemeClr val="tx1"/>
                </a:solidFill>
              </a:rPr>
              <a:t>ld</a:t>
            </a:r>
            <a:r>
              <a:rPr lang="en-GB" sz="1400" dirty="0">
                <a:solidFill>
                  <a:schemeClr val="tx1"/>
                </a:solidFill>
              </a:rPr>
              <a:t> is the 494 </a:t>
            </a:r>
            <a:r>
              <a:rPr lang="el-GR" sz="1400" dirty="0">
                <a:solidFill>
                  <a:schemeClr val="tx1"/>
                </a:solidFill>
              </a:rPr>
              <a:t>Ω</a:t>
            </a:r>
            <a:r>
              <a:rPr lang="en-GB" sz="1400" dirty="0">
                <a:solidFill>
                  <a:schemeClr val="tx1"/>
                </a:solidFill>
              </a:rPr>
              <a:t> MC head amp output load resistor.  Thermal noise of the resistor is 2.87nV/√Hz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E8C47710-5155-4BDC-883E-BC7D7F40E8B0}"/>
              </a:ext>
            </a:extLst>
          </p:cNvPr>
          <p:cNvSpPr/>
          <p:nvPr/>
        </p:nvSpPr>
        <p:spPr>
          <a:xfrm rot="5400000">
            <a:off x="3512819" y="-596457"/>
            <a:ext cx="366473" cy="3506719"/>
          </a:xfrm>
          <a:prstGeom prst="lef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E8DD06AB-C41D-4A29-A284-93D5CAF652F6}"/>
              </a:ext>
            </a:extLst>
          </p:cNvPr>
          <p:cNvSpPr/>
          <p:nvPr/>
        </p:nvSpPr>
        <p:spPr>
          <a:xfrm rot="5400000">
            <a:off x="9272084" y="-939073"/>
            <a:ext cx="347889" cy="4210536"/>
          </a:xfrm>
          <a:prstGeom prst="lef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437C1B6-901D-47B1-9F5C-2B1D1E2327F0}"/>
              </a:ext>
            </a:extLst>
          </p:cNvPr>
          <p:cNvCxnSpPr>
            <a:cxnSpLocks/>
            <a:stCxn id="38" idx="6"/>
            <a:endCxn id="33" idx="3"/>
          </p:cNvCxnSpPr>
          <p:nvPr/>
        </p:nvCxnSpPr>
        <p:spPr>
          <a:xfrm>
            <a:off x="7192123" y="3008313"/>
            <a:ext cx="641097" cy="218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peech Bubble: Rectangle 50">
            <a:extLst>
              <a:ext uri="{FF2B5EF4-FFF2-40B4-BE49-F238E27FC236}">
                <a16:creationId xmlns:a16="http://schemas.microsoft.com/office/drawing/2014/main" id="{AF4685E7-38B7-4F9B-BFBC-6B299706B9AF}"/>
              </a:ext>
            </a:extLst>
          </p:cNvPr>
          <p:cNvSpPr/>
          <p:nvPr/>
        </p:nvSpPr>
        <p:spPr>
          <a:xfrm>
            <a:off x="6389148" y="3818699"/>
            <a:ext cx="951614" cy="404455"/>
          </a:xfrm>
          <a:prstGeom prst="wedgeRectCallout">
            <a:avLst>
              <a:gd name="adj1" fmla="val 58630"/>
              <a:gd name="adj2" fmla="val -218498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err="1">
                <a:solidFill>
                  <a:schemeClr val="tx1"/>
                </a:solidFill>
              </a:rPr>
              <a:t>E</a:t>
            </a:r>
            <a:r>
              <a:rPr lang="en-GB" sz="1400" i="1" baseline="-25000" dirty="0" err="1">
                <a:solidFill>
                  <a:schemeClr val="tx1"/>
                </a:solidFill>
              </a:rPr>
              <a:t>nmmtot</a:t>
            </a:r>
            <a:endParaRPr lang="en-GB" sz="1400" i="1" baseline="-25000" dirty="0">
              <a:solidFill>
                <a:schemeClr val="tx1"/>
              </a:solidFill>
            </a:endParaRPr>
          </a:p>
        </p:txBody>
      </p:sp>
      <p:sp>
        <p:nvSpPr>
          <p:cNvPr id="39" name="Speech Bubble: Rectangle 38">
            <a:extLst>
              <a:ext uri="{FF2B5EF4-FFF2-40B4-BE49-F238E27FC236}">
                <a16:creationId xmlns:a16="http://schemas.microsoft.com/office/drawing/2014/main" id="{3FAEEC0A-2BDD-47E4-BC28-49526AFE429F}"/>
              </a:ext>
            </a:extLst>
          </p:cNvPr>
          <p:cNvSpPr/>
          <p:nvPr/>
        </p:nvSpPr>
        <p:spPr>
          <a:xfrm>
            <a:off x="698015" y="4558661"/>
            <a:ext cx="1320895" cy="784522"/>
          </a:xfrm>
          <a:prstGeom prst="wedgeRectCallout">
            <a:avLst>
              <a:gd name="adj1" fmla="val 20740"/>
              <a:gd name="adj2" fmla="val -102113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Resistor thermal noise is </a:t>
            </a:r>
            <a:r>
              <a:rPr lang="en-GB" sz="1400" dirty="0" err="1">
                <a:solidFill>
                  <a:schemeClr val="tx1"/>
                </a:solidFill>
              </a:rPr>
              <a:t>V</a:t>
            </a:r>
            <a:r>
              <a:rPr lang="en-GB" sz="1400" baseline="-25000" dirty="0" err="1">
                <a:solidFill>
                  <a:schemeClr val="tx1"/>
                </a:solidFill>
              </a:rPr>
              <a:t>noise</a:t>
            </a:r>
            <a:endParaRPr lang="en-GB" sz="1400" i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556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</TotalTime>
  <Words>63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AndrewR</dc:creator>
  <cp:lastModifiedBy>AndrewR</cp:lastModifiedBy>
  <cp:revision>38</cp:revision>
  <dcterms:created xsi:type="dcterms:W3CDTF">2020-12-27T20:13:57Z</dcterms:created>
  <dcterms:modified xsi:type="dcterms:W3CDTF">2021-01-01T16:24:27Z</dcterms:modified>
</cp:coreProperties>
</file>